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1" r:id="rId3"/>
    <p:sldId id="262" r:id="rId4"/>
    <p:sldId id="257" r:id="rId5"/>
    <p:sldId id="263" r:id="rId6"/>
    <p:sldId id="260" r:id="rId7"/>
    <p:sldId id="266" r:id="rId8"/>
    <p:sldId id="267" r:id="rId9"/>
    <p:sldId id="268" r:id="rId10"/>
    <p:sldId id="274" r:id="rId11"/>
    <p:sldId id="269" r:id="rId12"/>
    <p:sldId id="270" r:id="rId13"/>
    <p:sldId id="271" r:id="rId14"/>
    <p:sldId id="259" r:id="rId15"/>
    <p:sldId id="258"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0" d="100"/>
          <a:sy n="70" d="100"/>
        </p:scale>
        <p:origin x="4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76E628A-6864-4E18-AB0F-33F2D98D5118}" type="datetimeFigureOut">
              <a:rPr lang="en-IN" smtClean="0"/>
              <a:t>26-02-2023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4150405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6E628A-6864-4E18-AB0F-33F2D98D5118}" type="datetimeFigureOut">
              <a:rPr lang="en-IN" smtClean="0"/>
              <a:t>26-02-2023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2231913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E628A-6864-4E18-AB0F-33F2D98D5118}" type="datetimeFigureOut">
              <a:rPr lang="en-IN" smtClean="0"/>
              <a:t>26-02-2023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4263139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E628A-6864-4E18-AB0F-33F2D98D5118}" type="datetimeFigureOut">
              <a:rPr lang="en-IN" smtClean="0"/>
              <a:t>26-02-2023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67EBB9-EC8D-4B55-922E-25914555B77F}"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923604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E628A-6864-4E18-AB0F-33F2D98D5118}" type="datetimeFigureOut">
              <a:rPr lang="en-IN" smtClean="0"/>
              <a:t>26-02-2023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3751711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76E628A-6864-4E18-AB0F-33F2D98D5118}" type="datetimeFigureOut">
              <a:rPr lang="en-IN" smtClean="0"/>
              <a:t>26-02-2023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2770402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76E628A-6864-4E18-AB0F-33F2D98D5118}" type="datetimeFigureOut">
              <a:rPr lang="en-IN" smtClean="0"/>
              <a:t>26-02-2023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795128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6E628A-6864-4E18-AB0F-33F2D98D5118}" type="datetimeFigureOut">
              <a:rPr lang="en-IN" smtClean="0"/>
              <a:t>26-02-2023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962181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6E628A-6864-4E18-AB0F-33F2D98D5118}" type="datetimeFigureOut">
              <a:rPr lang="en-IN" smtClean="0"/>
              <a:t>26-02-2023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3225384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6E628A-6864-4E18-AB0F-33F2D98D5118}" type="datetimeFigureOut">
              <a:rPr lang="en-IN" smtClean="0"/>
              <a:t>26-02-2023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2182408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E628A-6864-4E18-AB0F-33F2D98D5118}" type="datetimeFigureOut">
              <a:rPr lang="en-IN" smtClean="0"/>
              <a:t>26-02-2023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2468274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6E628A-6864-4E18-AB0F-33F2D98D5118}" type="datetimeFigureOut">
              <a:rPr lang="en-IN" smtClean="0"/>
              <a:t>26-02-2023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286056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6E628A-6864-4E18-AB0F-33F2D98D5118}" type="datetimeFigureOut">
              <a:rPr lang="en-IN" smtClean="0"/>
              <a:t>26-02-2023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559397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76E628A-6864-4E18-AB0F-33F2D98D5118}" type="datetimeFigureOut">
              <a:rPr lang="en-IN" smtClean="0"/>
              <a:t>26-02-2023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2382015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76E628A-6864-4E18-AB0F-33F2D98D5118}" type="datetimeFigureOut">
              <a:rPr lang="en-IN" smtClean="0"/>
              <a:t>26-02-2023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1345828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76E628A-6864-4E18-AB0F-33F2D98D5118}" type="datetimeFigureOut">
              <a:rPr lang="en-IN" smtClean="0"/>
              <a:t>26-02-2023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2992172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6E628A-6864-4E18-AB0F-33F2D98D5118}" type="datetimeFigureOut">
              <a:rPr lang="en-IN" smtClean="0"/>
              <a:t>26-02-2023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67EBB9-EC8D-4B55-922E-25914555B77F}" type="slidenum">
              <a:rPr lang="en-IN" smtClean="0"/>
              <a:t>‹#›</a:t>
            </a:fld>
            <a:endParaRPr lang="en-IN"/>
          </a:p>
        </p:txBody>
      </p:sp>
    </p:spTree>
    <p:extLst>
      <p:ext uri="{BB962C8B-B14F-4D97-AF65-F5344CB8AC3E}">
        <p14:creationId xmlns:p14="http://schemas.microsoft.com/office/powerpoint/2010/main" val="3170643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76E628A-6864-4E18-AB0F-33F2D98D5118}" type="datetimeFigureOut">
              <a:rPr lang="en-IN" smtClean="0"/>
              <a:t>26-02-2023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167EBB9-EC8D-4B55-922E-25914555B77F}" type="slidenum">
              <a:rPr lang="en-IN" smtClean="0"/>
              <a:t>‹#›</a:t>
            </a:fld>
            <a:endParaRPr lang="en-IN"/>
          </a:p>
        </p:txBody>
      </p:sp>
    </p:spTree>
    <p:extLst>
      <p:ext uri="{BB962C8B-B14F-4D97-AF65-F5344CB8AC3E}">
        <p14:creationId xmlns:p14="http://schemas.microsoft.com/office/powerpoint/2010/main" val="1721335920"/>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E6D8C4-A64F-EB37-30C9-33481504EC19}"/>
              </a:ext>
            </a:extLst>
          </p:cNvPr>
          <p:cNvSpPr>
            <a:spLocks noGrp="1"/>
          </p:cNvSpPr>
          <p:nvPr>
            <p:ph type="ctrTitle"/>
          </p:nvPr>
        </p:nvSpPr>
        <p:spPr/>
        <p:txBody>
          <a:bodyPr>
            <a:normAutofit/>
          </a:bodyPr>
          <a:lstStyle/>
          <a:p>
            <a:r>
              <a:rPr lang="en-US" sz="4400" b="1" u="sng" dirty="0">
                <a:latin typeface="Arial" panose="020B0604020202020204" pitchFamily="34" charset="0"/>
                <a:cs typeface="Arial" panose="020B0604020202020204" pitchFamily="34" charset="0"/>
              </a:rPr>
              <a:t>CAPSTONE PROJECT</a:t>
            </a:r>
            <a:endParaRPr lang="en-IN" sz="4400" b="1" u="sng"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xmlns="" id="{9977BA7F-87BA-411A-3CC9-3249764D3F7C}"/>
              </a:ext>
            </a:extLst>
          </p:cNvPr>
          <p:cNvSpPr>
            <a:spLocks noGrp="1"/>
          </p:cNvSpPr>
          <p:nvPr>
            <p:ph type="subTitle" idx="1"/>
          </p:nvPr>
        </p:nvSpPr>
        <p:spPr/>
        <p:txBody>
          <a:bodyPr>
            <a:normAutofit fontScale="77500" lnSpcReduction="20000"/>
          </a:bodyPr>
          <a:lstStyle/>
          <a:p>
            <a:r>
              <a:rPr lang="en-US" sz="5400" dirty="0">
                <a:latin typeface="Arial" panose="020B0604020202020204" pitchFamily="34" charset="0"/>
                <a:cs typeface="Arial" panose="020B0604020202020204" pitchFamily="34" charset="0"/>
              </a:rPr>
              <a:t>Travel App</a:t>
            </a:r>
          </a:p>
          <a:p>
            <a:r>
              <a:rPr lang="en-US" sz="1200" dirty="0">
                <a:latin typeface="Times New Roman" panose="02020603050405020304" pitchFamily="18" charset="0"/>
                <a:cs typeface="Times New Roman" panose="02020603050405020304" pitchFamily="18" charset="0"/>
              </a:rPr>
              <a:t>Submitted by:- </a:t>
            </a:r>
            <a:r>
              <a:rPr lang="en-US" sz="1200" dirty="0" smtClean="0">
                <a:latin typeface="Times New Roman" panose="02020603050405020304" pitchFamily="18" charset="0"/>
                <a:cs typeface="Times New Roman" panose="02020603050405020304" pitchFamily="18" charset="0"/>
              </a:rPr>
              <a:t>Ashee Goud</a:t>
            </a:r>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77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9433" y="567871"/>
            <a:ext cx="9538263" cy="5669968"/>
          </a:xfrm>
          <a:prstGeom prst="rect">
            <a:avLst/>
          </a:prstGeom>
        </p:spPr>
      </p:pic>
    </p:spTree>
    <p:extLst>
      <p:ext uri="{BB962C8B-B14F-4D97-AF65-F5344CB8AC3E}">
        <p14:creationId xmlns:p14="http://schemas.microsoft.com/office/powerpoint/2010/main" val="874665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9089" y="951886"/>
            <a:ext cx="8869876" cy="5260299"/>
          </a:xfrm>
          <a:prstGeom prst="rect">
            <a:avLst/>
          </a:prstGeom>
        </p:spPr>
      </p:pic>
    </p:spTree>
    <p:extLst>
      <p:ext uri="{BB962C8B-B14F-4D97-AF65-F5344CB8AC3E}">
        <p14:creationId xmlns:p14="http://schemas.microsoft.com/office/powerpoint/2010/main" val="699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01639" y="1005198"/>
            <a:ext cx="8592581" cy="5143615"/>
          </a:xfrm>
          <a:prstGeom prst="rect">
            <a:avLst/>
          </a:prstGeom>
        </p:spPr>
      </p:pic>
    </p:spTree>
    <p:extLst>
      <p:ext uri="{BB962C8B-B14F-4D97-AF65-F5344CB8AC3E}">
        <p14:creationId xmlns:p14="http://schemas.microsoft.com/office/powerpoint/2010/main" val="678228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Module 3</a:t>
            </a:r>
            <a:endParaRPr lang="en-IN" dirty="0"/>
          </a:p>
        </p:txBody>
      </p:sp>
      <p:sp>
        <p:nvSpPr>
          <p:cNvPr id="4" name="TextBox 3"/>
          <p:cNvSpPr txBox="1"/>
          <p:nvPr/>
        </p:nvSpPr>
        <p:spPr>
          <a:xfrm>
            <a:off x="262550" y="1412341"/>
            <a:ext cx="11688024" cy="4524315"/>
          </a:xfrm>
          <a:prstGeom prst="rect">
            <a:avLst/>
          </a:prstGeom>
          <a:noFill/>
        </p:spPr>
        <p:txBody>
          <a:bodyPr wrap="square" rtlCol="0">
            <a:spAutoFit/>
          </a:bodyPr>
          <a:lstStyle/>
          <a:p>
            <a:r>
              <a:rPr lang="en-US" dirty="0"/>
              <a:t>This project module focuses on the coding approach to extend the</a:t>
            </a:r>
            <a:r>
              <a:rPr lang="en-US" dirty="0"/>
              <a:t/>
            </a:r>
            <a:br>
              <a:rPr lang="en-US" dirty="0"/>
            </a:br>
            <a:r>
              <a:rPr lang="en-US" dirty="0"/>
              <a:t>functional capabilities of your custom App.</a:t>
            </a:r>
            <a:endParaRPr lang="en-US" dirty="0"/>
          </a:p>
          <a:p>
            <a:endParaRPr lang="en-US" dirty="0" smtClean="0"/>
          </a:p>
          <a:p>
            <a:endParaRPr lang="en-US" dirty="0" smtClean="0"/>
          </a:p>
          <a:p>
            <a:r>
              <a:rPr lang="en-US" dirty="0" smtClean="0"/>
              <a:t>Write </a:t>
            </a:r>
            <a:r>
              <a:rPr lang="en-US" dirty="0"/>
              <a:t>and </a:t>
            </a:r>
            <a:r>
              <a:rPr lang="en-US" dirty="0" smtClean="0"/>
              <a:t>executed </a:t>
            </a:r>
            <a:r>
              <a:rPr lang="en-US" dirty="0"/>
              <a:t>codes from Anonymous window.</a:t>
            </a:r>
            <a:r>
              <a:rPr lang="en-US" dirty="0"/>
              <a:t/>
            </a:r>
            <a:br>
              <a:rPr lang="en-US" dirty="0"/>
            </a:br>
            <a:r>
              <a:rPr lang="en-US" dirty="0" smtClean="0"/>
              <a:t>Demonstrated </a:t>
            </a:r>
            <a:r>
              <a:rPr lang="en-US" dirty="0"/>
              <a:t>the use of Data types &amp; Variables.</a:t>
            </a:r>
            <a:r>
              <a:rPr lang="en-US" dirty="0"/>
              <a:t/>
            </a:r>
            <a:br>
              <a:rPr lang="en-US" dirty="0"/>
            </a:br>
            <a:r>
              <a:rPr lang="en-US" dirty="0" smtClean="0"/>
              <a:t>Demonstrated </a:t>
            </a:r>
            <a:r>
              <a:rPr lang="en-US" dirty="0"/>
              <a:t>the use of Control Flow Statement.</a:t>
            </a:r>
            <a:r>
              <a:rPr lang="en-US" dirty="0"/>
              <a:t/>
            </a:r>
            <a:br>
              <a:rPr lang="en-US" dirty="0"/>
            </a:br>
            <a:r>
              <a:rPr lang="en-US" dirty="0" smtClean="0"/>
              <a:t>Defined </a:t>
            </a:r>
            <a:r>
              <a:rPr lang="en-US" dirty="0"/>
              <a:t>relationships between objects. Data Manipulation using DML.</a:t>
            </a:r>
            <a:r>
              <a:rPr lang="en-US" dirty="0"/>
              <a:t/>
            </a:r>
            <a:br>
              <a:rPr lang="en-US" dirty="0"/>
            </a:br>
            <a:r>
              <a:rPr lang="en-US" dirty="0"/>
              <a:t>Querying the Data base using SOQL.</a:t>
            </a:r>
            <a:r>
              <a:rPr lang="en-US" dirty="0"/>
              <a:t/>
            </a:r>
            <a:br>
              <a:rPr lang="en-US" dirty="0"/>
            </a:br>
            <a:r>
              <a:rPr lang="en-US" dirty="0" smtClean="0"/>
              <a:t>Created </a:t>
            </a:r>
            <a:r>
              <a:rPr lang="en-US" dirty="0"/>
              <a:t>Apex Classes, Objects &amp; </a:t>
            </a:r>
            <a:r>
              <a:rPr lang="en-US" dirty="0" smtClean="0"/>
              <a:t>Interfaces</a:t>
            </a:r>
          </a:p>
          <a:p>
            <a:r>
              <a:rPr lang="en-US" dirty="0" smtClean="0"/>
              <a:t>Apex Triggers</a:t>
            </a:r>
          </a:p>
          <a:p>
            <a:r>
              <a:rPr lang="en-US" dirty="0" smtClean="0"/>
              <a:t>Test </a:t>
            </a:r>
            <a:r>
              <a:rPr lang="en-US" dirty="0"/>
              <a:t>Classes.</a:t>
            </a:r>
            <a:r>
              <a:rPr lang="en-US" dirty="0"/>
              <a:t/>
            </a:r>
            <a:br>
              <a:rPr lang="en-US" dirty="0"/>
            </a:br>
            <a:r>
              <a:rPr lang="en-US" dirty="0" smtClean="0"/>
              <a:t>Created Visual Force </a:t>
            </a:r>
            <a:r>
              <a:rPr lang="en-US" dirty="0"/>
              <a:t>Pages.</a:t>
            </a:r>
            <a:endParaRPr lang="en-US" dirty="0"/>
          </a:p>
          <a:p>
            <a:r>
              <a:rPr lang="en-US" dirty="0"/>
              <a:t/>
            </a:r>
            <a:br>
              <a:rPr lang="en-US" dirty="0"/>
            </a:br>
            <a:r>
              <a:rPr lang="en-US" dirty="0"/>
              <a:t/>
            </a:r>
            <a:br>
              <a:rPr lang="en-US" dirty="0"/>
            </a:br>
            <a:endParaRPr lang="en-IN" dirty="0"/>
          </a:p>
        </p:txBody>
      </p:sp>
    </p:spTree>
    <p:extLst>
      <p:ext uri="{BB962C8B-B14F-4D97-AF65-F5344CB8AC3E}">
        <p14:creationId xmlns:p14="http://schemas.microsoft.com/office/powerpoint/2010/main" val="13675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1F9698-E45B-254D-B6CE-C40E2A712449}"/>
              </a:ext>
            </a:extLst>
          </p:cNvPr>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Software requirement</a:t>
            </a:r>
            <a:r>
              <a:rPr lang="en-IN" sz="4000" dirty="0">
                <a:latin typeface="Times New Roman" panose="02020603050405020304" pitchFamily="18" charset="0"/>
                <a:cs typeface="Times New Roman" panose="02020603050405020304" pitchFamily="18" charset="0"/>
              </a:rPr>
              <a:t>:- </a:t>
            </a:r>
            <a:r>
              <a:rPr lang="en-IN" dirty="0"/>
              <a:t/>
            </a:r>
            <a:br>
              <a:rPr lang="en-IN" dirty="0"/>
            </a:br>
            <a:endParaRPr lang="en-IN" dirty="0"/>
          </a:p>
        </p:txBody>
      </p:sp>
      <p:sp>
        <p:nvSpPr>
          <p:cNvPr id="3" name="Content Placeholder 2">
            <a:extLst>
              <a:ext uri="{FF2B5EF4-FFF2-40B4-BE49-F238E27FC236}">
                <a16:creationId xmlns:a16="http://schemas.microsoft.com/office/drawing/2014/main" xmlns="" id="{E6E1B6F2-431A-FE72-C3F0-7670B8D4B910}"/>
              </a:ext>
            </a:extLst>
          </p:cNvPr>
          <p:cNvSpPr>
            <a:spLocks noGrp="1"/>
          </p:cNvSpPr>
          <p:nvPr>
            <p:ph idx="1"/>
          </p:nvPr>
        </p:nvSpPr>
        <p:spPr/>
        <p:txBody>
          <a:bodyPr/>
          <a:lstStyle/>
          <a:p>
            <a:pPr marL="0" indent="0">
              <a:buNone/>
            </a:pPr>
            <a:r>
              <a:rPr lang="en-IN" sz="1800" dirty="0">
                <a:latin typeface="Times New Roman" panose="02020603050405020304" pitchFamily="18" charset="0"/>
                <a:cs typeface="Times New Roman" panose="02020603050405020304" pitchFamily="18" charset="0"/>
              </a:rPr>
              <a:t>Platform:- Salesforce Dev Edition</a:t>
            </a:r>
          </a:p>
          <a:p>
            <a:pPr marL="0" indent="0">
              <a:buNone/>
            </a:pPr>
            <a:r>
              <a:rPr lang="en-IN" sz="1800" dirty="0">
                <a:latin typeface="Times New Roman" panose="02020603050405020304" pitchFamily="18" charset="0"/>
                <a:cs typeface="Times New Roman" panose="02020603050405020304" pitchFamily="18" charset="0"/>
              </a:rPr>
              <a:t>Browser:- Chrome/Safari/Mozilla etc</a:t>
            </a:r>
          </a:p>
          <a:p>
            <a:pPr marL="0" indent="0">
              <a:buNone/>
            </a:pPr>
            <a:r>
              <a:rPr lang="en-IN" sz="1800" dirty="0">
                <a:latin typeface="Times New Roman" panose="02020603050405020304" pitchFamily="18" charset="0"/>
                <a:cs typeface="Times New Roman" panose="02020603050405020304" pitchFamily="18" charset="0"/>
              </a:rPr>
              <a:t>Ram:- 4GB and above</a:t>
            </a:r>
          </a:p>
          <a:p>
            <a:pPr marL="0" indent="0">
              <a:buNone/>
            </a:pPr>
            <a:r>
              <a:rPr lang="en-IN" sz="1800" dirty="0">
                <a:latin typeface="Times New Roman" panose="02020603050405020304" pitchFamily="18" charset="0"/>
                <a:cs typeface="Times New Roman" panose="02020603050405020304" pitchFamily="18" charset="0"/>
              </a:rPr>
              <a:t>OS:- </a:t>
            </a:r>
            <a:r>
              <a:rPr lang="en-IN" sz="1800" dirty="0" smtClean="0">
                <a:latin typeface="Times New Roman" panose="02020603050405020304" pitchFamily="18" charset="0"/>
                <a:cs typeface="Times New Roman" panose="02020603050405020304" pitchFamily="18" charset="0"/>
              </a:rPr>
              <a:t>windows/</a:t>
            </a:r>
            <a:r>
              <a:rPr lang="en-IN" sz="1800" dirty="0" err="1" smtClean="0">
                <a:latin typeface="Times New Roman" panose="02020603050405020304" pitchFamily="18" charset="0"/>
                <a:cs typeface="Times New Roman" panose="02020603050405020304" pitchFamily="18" charset="0"/>
              </a:rPr>
              <a:t>linux</a:t>
            </a:r>
            <a:r>
              <a:rPr lang="en-IN" sz="1800" dirty="0" smtClean="0">
                <a:latin typeface="Times New Roman" panose="02020603050405020304" pitchFamily="18" charset="0"/>
                <a:cs typeface="Times New Roman" panose="02020603050405020304" pitchFamily="18" charset="0"/>
              </a:rPr>
              <a:t>/Mac</a:t>
            </a:r>
            <a:endParaRPr lang="en-IN" sz="1800" dirty="0">
              <a:latin typeface="Times New Roman" panose="02020603050405020304" pitchFamily="18" charset="0"/>
              <a:cs typeface="Times New Roman" panose="02020603050405020304" pitchFamily="18" charset="0"/>
            </a:endParaRPr>
          </a:p>
          <a:p>
            <a:pPr marL="0" indent="0">
              <a:buNone/>
            </a:pPr>
            <a:endParaRPr lang="en-IN" dirty="0"/>
          </a:p>
          <a:p>
            <a:pPr marL="0" indent="0">
              <a:buNone/>
            </a:pPr>
            <a:endParaRPr lang="en-IN" dirty="0"/>
          </a:p>
          <a:p>
            <a:pPr marL="3657600" lvl="8" indent="0">
              <a:buNone/>
            </a:pPr>
            <a:endParaRPr lang="en-US" dirty="0"/>
          </a:p>
        </p:txBody>
      </p:sp>
    </p:spTree>
    <p:extLst>
      <p:ext uri="{BB962C8B-B14F-4D97-AF65-F5344CB8AC3E}">
        <p14:creationId xmlns:p14="http://schemas.microsoft.com/office/powerpoint/2010/main" val="118800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822680-0FE4-D127-F42E-82E37F2E64DE}"/>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Summary:-</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06757A38-2FFF-63D4-2DD2-EDCEA919FAD1}"/>
              </a:ext>
            </a:extLst>
          </p:cNvPr>
          <p:cNvSpPr>
            <a:spLocks noGrp="1"/>
          </p:cNvSpPr>
          <p:nvPr>
            <p:ph idx="1"/>
          </p:nvPr>
        </p:nvSpPr>
        <p:spPr/>
        <p:txBody>
          <a:bodyPr/>
          <a:lstStyle/>
          <a:p>
            <a:pPr marL="0" indent="0">
              <a:buNone/>
            </a:pPr>
            <a:r>
              <a:rPr lang="en-US" dirty="0" smtClean="0"/>
              <a:t>This application focuse</a:t>
            </a:r>
            <a:r>
              <a:rPr lang="en-US" dirty="0" smtClean="0"/>
              <a:t>s on the simple user interface and User can easily access the application. </a:t>
            </a:r>
            <a:r>
              <a:rPr lang="en-US" dirty="0" smtClean="0"/>
              <a:t>It </a:t>
            </a:r>
            <a:r>
              <a:rPr lang="en-US" dirty="0"/>
              <a:t>is user </a:t>
            </a:r>
            <a:r>
              <a:rPr lang="en-US" dirty="0" smtClean="0"/>
              <a:t>friendly User </a:t>
            </a:r>
            <a:r>
              <a:rPr lang="en-US" dirty="0"/>
              <a:t>can understand and perform action in easy </a:t>
            </a:r>
            <a:r>
              <a:rPr lang="en-US" dirty="0" smtClean="0"/>
              <a:t>way There </a:t>
            </a:r>
            <a:r>
              <a:rPr lang="en-US" dirty="0" smtClean="0"/>
              <a:t>are</a:t>
            </a:r>
            <a:r>
              <a:rPr lang="en-US" dirty="0" smtClean="0"/>
              <a:t> </a:t>
            </a:r>
            <a:r>
              <a:rPr lang="en-US" dirty="0"/>
              <a:t>lot of tab to do different action </a:t>
            </a:r>
            <a:r>
              <a:rPr lang="en-US" dirty="0" smtClean="0"/>
              <a:t>Make </a:t>
            </a:r>
            <a:r>
              <a:rPr lang="en-US" dirty="0"/>
              <a:t>it according to need  of </a:t>
            </a:r>
            <a:r>
              <a:rPr lang="en-US" dirty="0" smtClean="0"/>
              <a:t>user and can be accessible easily, here user can easily edit and modify and update the data according to their need.</a:t>
            </a:r>
            <a:endParaRPr lang="en-US" dirty="0"/>
          </a:p>
          <a:p>
            <a:pPr marL="0" indent="0">
              <a:buNone/>
            </a:pPr>
            <a:endParaRPr lang="en-US" dirty="0"/>
          </a:p>
          <a:p>
            <a:endParaRPr lang="en-US" dirty="0"/>
          </a:p>
          <a:p>
            <a:endParaRPr lang="en-IN" dirty="0"/>
          </a:p>
        </p:txBody>
      </p:sp>
    </p:spTree>
    <p:extLst>
      <p:ext uri="{BB962C8B-B14F-4D97-AF65-F5344CB8AC3E}">
        <p14:creationId xmlns:p14="http://schemas.microsoft.com/office/powerpoint/2010/main" val="1940476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B746BE2-107B-E196-C0BA-22DE0BF124EE}"/>
              </a:ext>
            </a:extLst>
          </p:cNvPr>
          <p:cNvSpPr>
            <a:spLocks noGrp="1"/>
          </p:cNvSpPr>
          <p:nvPr>
            <p:ph idx="1"/>
          </p:nvPr>
        </p:nvSpPr>
        <p:spPr>
          <a:xfrm>
            <a:off x="653642" y="3100751"/>
            <a:ext cx="10515600" cy="4351338"/>
          </a:xfrm>
        </p:spPr>
        <p:txBody>
          <a:bodyPr>
            <a:normAutofit/>
          </a:bodyPr>
          <a:lstStyle/>
          <a:p>
            <a:pPr marL="0" indent="0" algn="ctr">
              <a:buNone/>
            </a:pPr>
            <a:r>
              <a:rPr lang="en-US" sz="4000" b="1" u="sng" dirty="0">
                <a:latin typeface="Times New Roman" panose="02020603050405020304" pitchFamily="18" charset="0"/>
                <a:cs typeface="Times New Roman" panose="02020603050405020304" pitchFamily="18" charset="0"/>
              </a:rPr>
              <a:t>Thank you</a:t>
            </a:r>
            <a:endParaRPr lang="en-IN" sz="4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482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B6CE0F-589E-3F1E-B02C-29B19604FC9F}"/>
              </a:ext>
            </a:extLst>
          </p:cNvPr>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Content</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E202A718-136F-16FF-55E8-60D515382F74}"/>
              </a:ext>
            </a:extLst>
          </p:cNvPr>
          <p:cNvSpPr>
            <a:spLocks noGrp="1"/>
          </p:cNvSpPr>
          <p:nvPr>
            <p:ph idx="1"/>
          </p:nvPr>
        </p:nvSpPr>
        <p:spPr/>
        <p:txBody>
          <a:bodyPr/>
          <a:lstStyle/>
          <a:p>
            <a:r>
              <a:rPr lang="en-US" dirty="0" smtClean="0"/>
              <a:t>Introduction</a:t>
            </a:r>
          </a:p>
          <a:p>
            <a:r>
              <a:rPr lang="en-US" dirty="0" smtClean="0"/>
              <a:t>Requirements</a:t>
            </a:r>
            <a:endParaRPr lang="en-US" dirty="0"/>
          </a:p>
          <a:p>
            <a:r>
              <a:rPr lang="en-US" dirty="0"/>
              <a:t>Flow </a:t>
            </a:r>
            <a:r>
              <a:rPr lang="en-US" dirty="0" smtClean="0"/>
              <a:t>Chart</a:t>
            </a:r>
            <a:endParaRPr lang="en-US" dirty="0"/>
          </a:p>
          <a:p>
            <a:r>
              <a:rPr lang="en-US" dirty="0" smtClean="0"/>
              <a:t>Working Modules</a:t>
            </a:r>
          </a:p>
          <a:p>
            <a:r>
              <a:rPr lang="en-US" dirty="0"/>
              <a:t>Summary</a:t>
            </a:r>
            <a:endParaRPr lang="en-IN" dirty="0"/>
          </a:p>
          <a:p>
            <a:pPr marL="0" indent="0">
              <a:buNone/>
            </a:pPr>
            <a:endParaRPr lang="en-US" dirty="0"/>
          </a:p>
        </p:txBody>
      </p:sp>
    </p:spTree>
    <p:extLst>
      <p:ext uri="{BB962C8B-B14F-4D97-AF65-F5344CB8AC3E}">
        <p14:creationId xmlns:p14="http://schemas.microsoft.com/office/powerpoint/2010/main" val="401771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A71621-C47E-2E84-3537-42C0FAE54C9C}"/>
              </a:ext>
            </a:extLst>
          </p:cNvPr>
          <p:cNvSpPr>
            <a:spLocks noGrp="1"/>
          </p:cNvSpPr>
          <p:nvPr>
            <p:ph type="title"/>
          </p:nvPr>
        </p:nvSpPr>
        <p:spPr/>
        <p:txBody>
          <a:bodyPr>
            <a:normAutofit/>
          </a:bodyPr>
          <a:lstStyle/>
          <a:p>
            <a:r>
              <a:rPr lang="en-US" sz="4000" dirty="0" smtClean="0">
                <a:latin typeface="Times New Roman" panose="02020603050405020304" pitchFamily="18" charset="0"/>
                <a:cs typeface="Times New Roman" panose="02020603050405020304" pitchFamily="18" charset="0"/>
              </a:rPr>
              <a:t>Requirements</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3C358FA2-4BFE-5582-5B6C-634B00E753A1}"/>
              </a:ext>
            </a:extLst>
          </p:cNvPr>
          <p:cNvSpPr>
            <a:spLocks noGrp="1"/>
          </p:cNvSpPr>
          <p:nvPr>
            <p:ph idx="1"/>
          </p:nvPr>
        </p:nvSpPr>
        <p:spPr/>
        <p:txBody>
          <a:bodyPr/>
          <a:lstStyle/>
          <a:p>
            <a:pPr marL="0" indent="0">
              <a:buNone/>
            </a:pPr>
            <a:r>
              <a:rPr lang="en-US" dirty="0"/>
              <a:t>C</a:t>
            </a:r>
            <a:r>
              <a:rPr lang="en-US" dirty="0" smtClean="0"/>
              <a:t>reated </a:t>
            </a:r>
            <a:r>
              <a:rPr lang="en-US" dirty="0"/>
              <a:t>an application that meets these requirements:</a:t>
            </a:r>
          </a:p>
          <a:p>
            <a:r>
              <a:rPr lang="en-US" dirty="0"/>
              <a:t>Each employee must submit an electronic request in the system for future travel.</a:t>
            </a:r>
          </a:p>
          <a:p>
            <a:r>
              <a:rPr lang="en-US" dirty="0"/>
              <a:t>Each request includes a list of estimated expenses for airfare, hotel, rental car, and so on.</a:t>
            </a:r>
          </a:p>
          <a:p>
            <a:r>
              <a:rPr lang="en-US" dirty="0"/>
              <a:t>Each request must be approved by the employee’s manager, and all out-of-state travel must be approved by a travel coordinator.</a:t>
            </a:r>
          </a:p>
          <a:p>
            <a:r>
              <a:rPr lang="en-US" dirty="0"/>
              <a:t>Managers need reports and dashboards to track key travel request trends and KPIs.</a:t>
            </a:r>
          </a:p>
          <a:p>
            <a:r>
              <a:rPr lang="en-US" dirty="0"/>
              <a:t>In addition, employees and managers must be able to access their travel requests, approvals, and dashboards via mobile device.</a:t>
            </a:r>
          </a:p>
          <a:p>
            <a:pPr marL="0" indent="0">
              <a:buNone/>
            </a:pPr>
            <a:endParaRPr lang="en-IN" dirty="0"/>
          </a:p>
        </p:txBody>
      </p:sp>
    </p:spTree>
    <p:extLst>
      <p:ext uri="{BB962C8B-B14F-4D97-AF65-F5344CB8AC3E}">
        <p14:creationId xmlns:p14="http://schemas.microsoft.com/office/powerpoint/2010/main" val="137856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2E1ABA-B4FF-2E31-1460-B1A917218418}"/>
              </a:ext>
            </a:extLst>
          </p:cNvPr>
          <p:cNvSpPr>
            <a:spLocks noGrp="1"/>
          </p:cNvSpPr>
          <p:nvPr>
            <p:ph type="title"/>
          </p:nvPr>
        </p:nvSpPr>
        <p:spPr/>
        <p:txBody>
          <a:bodyPr>
            <a:normAutofit/>
          </a:bodyPr>
          <a:lstStyle/>
          <a:p>
            <a:r>
              <a:rPr lang="en-US" sz="3200" dirty="0" smtClean="0">
                <a:latin typeface="Times New Roman" panose="02020603050405020304" pitchFamily="18" charset="0"/>
                <a:cs typeface="Times New Roman" panose="02020603050405020304" pitchFamily="18" charset="0"/>
              </a:rPr>
              <a:t>Introduction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1B279B58-03B8-38A7-AFD1-A350BEF2D05B}"/>
              </a:ext>
            </a:extLst>
          </p:cNvPr>
          <p:cNvSpPr>
            <a:spLocks noGrp="1"/>
          </p:cNvSpPr>
          <p:nvPr>
            <p:ph idx="1"/>
          </p:nvPr>
        </p:nvSpPr>
        <p:spPr>
          <a:xfrm>
            <a:off x="922090" y="1476462"/>
            <a:ext cx="10515600" cy="4655890"/>
          </a:xfrm>
        </p:spPr>
        <p:txBody>
          <a:bodyPr>
            <a:normAutofit/>
          </a:bodyPr>
          <a:lstStyle/>
          <a:p>
            <a:pPr marL="0" indent="0" algn="just">
              <a:buNone/>
            </a:pPr>
            <a:r>
              <a:rPr lang="en-US" sz="1800" dirty="0" smtClean="0">
                <a:latin typeface="Times New Roman" panose="02020603050405020304" pitchFamily="18" charset="0"/>
                <a:cs typeface="Times New Roman" panose="02020603050405020304" pitchFamily="18" charset="0"/>
              </a:rPr>
              <a:t>Project Background there are several ways to adjust the user interface in your Salesforce org to meet your needs.</a:t>
            </a: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smtClean="0">
              <a:latin typeface="Times New Roman" panose="02020603050405020304" pitchFamily="18" charset="0"/>
              <a:cs typeface="Times New Roman" panose="02020603050405020304" pitchFamily="18" charset="0"/>
            </a:endParaRPr>
          </a:p>
          <a:p>
            <a:pPr marL="0" indent="0" algn="just">
              <a:buNone/>
            </a:pPr>
            <a:r>
              <a:rPr lang="en-US" sz="1800" dirty="0" smtClean="0">
                <a:latin typeface="Times New Roman" panose="02020603050405020304" pitchFamily="18" charset="0"/>
                <a:cs typeface="Times New Roman" panose="02020603050405020304" pitchFamily="18" charset="0"/>
              </a:rPr>
              <a:t>Travel App is an Application where user can plan your trip and user can select their specific date according to there requirements it includes reports and dashboards and here the user can also edit and modify the trip in the way they want </a:t>
            </a:r>
            <a:r>
              <a:rPr lang="en-US" sz="1800" dirty="0">
                <a:latin typeface="Times New Roman" panose="02020603050405020304" pitchFamily="18" charset="0"/>
                <a:cs typeface="Times New Roman" panose="02020603050405020304" pitchFamily="18" charset="0"/>
              </a:rPr>
              <a:t>work on salesforce and to build this app we have to know apex code and administration to complete this application </a:t>
            </a:r>
            <a:r>
              <a:rPr lang="en-US" sz="1800" dirty="0" smtClean="0">
                <a:latin typeface="Times New Roman" panose="02020603050405020304" pitchFamily="18" charset="0"/>
                <a:cs typeface="Times New Roman" panose="02020603050405020304" pitchFamily="18" charset="0"/>
              </a:rPr>
              <a:t>we </a:t>
            </a:r>
            <a:r>
              <a:rPr lang="en-US" sz="1800" dirty="0">
                <a:latin typeface="Times New Roman" panose="02020603050405020304" pitchFamily="18" charset="0"/>
                <a:cs typeface="Times New Roman" panose="02020603050405020304" pitchFamily="18" charset="0"/>
              </a:rPr>
              <a:t>have created Software with the help of salesforce the name of that software is travel </a:t>
            </a:r>
            <a:r>
              <a:rPr lang="en-US" sz="1800" dirty="0" smtClean="0">
                <a:latin typeface="Times New Roman" panose="02020603050405020304" pitchFamily="18" charset="0"/>
                <a:cs typeface="Times New Roman" panose="02020603050405020304" pitchFamily="18" charset="0"/>
              </a:rPr>
              <a:t>app. In </a:t>
            </a:r>
            <a:r>
              <a:rPr lang="en-US" sz="1800" dirty="0">
                <a:latin typeface="Times New Roman" panose="02020603050405020304" pitchFamily="18" charset="0"/>
                <a:cs typeface="Times New Roman" panose="02020603050405020304" pitchFamily="18" charset="0"/>
              </a:rPr>
              <a:t>app we created tab Report, Dashboard, </a:t>
            </a:r>
            <a:r>
              <a:rPr lang="en-US" sz="1800" dirty="0" smtClean="0">
                <a:latin typeface="Times New Roman" panose="02020603050405020304" pitchFamily="18" charset="0"/>
                <a:cs typeface="Times New Roman" panose="02020603050405020304" pitchFamily="18" charset="0"/>
              </a:rPr>
              <a:t>Travel approval </a:t>
            </a:r>
            <a:r>
              <a:rPr lang="en-US" sz="1800" dirty="0">
                <a:latin typeface="Times New Roman" panose="02020603050405020304" pitchFamily="18" charset="0"/>
                <a:cs typeface="Times New Roman" panose="02020603050405020304" pitchFamily="18" charset="0"/>
              </a:rPr>
              <a:t>and Department. Each tab have different functionality</a:t>
            </a:r>
          </a:p>
          <a:p>
            <a:pPr marL="0" indent="0" algn="just">
              <a:buNone/>
            </a:pPr>
            <a:r>
              <a:rPr lang="en-US" sz="1800" dirty="0">
                <a:latin typeface="Times New Roman" panose="02020603050405020304" pitchFamily="18" charset="0"/>
                <a:cs typeface="Times New Roman" panose="02020603050405020304" pitchFamily="18" charset="0"/>
              </a:rPr>
              <a:t> </a:t>
            </a:r>
          </a:p>
          <a:p>
            <a:pPr marL="0" indent="0" algn="just">
              <a:buNone/>
            </a:pPr>
            <a:endParaRPr lang="en-US" dirty="0"/>
          </a:p>
        </p:txBody>
      </p:sp>
    </p:spTree>
    <p:extLst>
      <p:ext uri="{BB962C8B-B14F-4D97-AF65-F5344CB8AC3E}">
        <p14:creationId xmlns:p14="http://schemas.microsoft.com/office/powerpoint/2010/main" val="3840332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F61476-5072-D2AD-0654-D020C717FFB3}"/>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Flow </a:t>
            </a:r>
            <a:r>
              <a:rPr lang="en-US" sz="4000" dirty="0" smtClean="0">
                <a:latin typeface="Times New Roman" panose="02020603050405020304" pitchFamily="18" charset="0"/>
                <a:cs typeface="Times New Roman" panose="02020603050405020304" pitchFamily="18" charset="0"/>
              </a:rPr>
              <a:t>Chart</a:t>
            </a:r>
            <a:endParaRPr lang="en-IN" sz="4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xmlns="" id="{8E75E5A2-2280-4328-F372-BDF99A4B8D2A}"/>
              </a:ext>
            </a:extLst>
          </p:cNvPr>
          <p:cNvSpPr/>
          <p:nvPr/>
        </p:nvSpPr>
        <p:spPr>
          <a:xfrm>
            <a:off x="375427" y="3156578"/>
            <a:ext cx="1224793" cy="788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Login</a:t>
            </a:r>
          </a:p>
          <a:p>
            <a:pPr algn="ctr"/>
            <a:r>
              <a:rPr lang="en-US" dirty="0"/>
              <a:t>Travel App </a:t>
            </a:r>
            <a:endParaRPr lang="en-IN" dirty="0"/>
          </a:p>
        </p:txBody>
      </p:sp>
      <p:sp>
        <p:nvSpPr>
          <p:cNvPr id="5" name="Rectangle 4">
            <a:extLst>
              <a:ext uri="{FF2B5EF4-FFF2-40B4-BE49-F238E27FC236}">
                <a16:creationId xmlns:a16="http://schemas.microsoft.com/office/drawing/2014/main" xmlns="" id="{3D04F1DB-7CD6-9873-23FB-B6F1AFB36CF3}"/>
              </a:ext>
            </a:extLst>
          </p:cNvPr>
          <p:cNvSpPr/>
          <p:nvPr/>
        </p:nvSpPr>
        <p:spPr>
          <a:xfrm>
            <a:off x="3085072" y="3156578"/>
            <a:ext cx="1224792" cy="788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On Tab</a:t>
            </a:r>
            <a:endParaRPr lang="en-IN" dirty="0"/>
          </a:p>
        </p:txBody>
      </p:sp>
      <p:sp>
        <p:nvSpPr>
          <p:cNvPr id="6" name="Rectangle 5">
            <a:extLst>
              <a:ext uri="{FF2B5EF4-FFF2-40B4-BE49-F238E27FC236}">
                <a16:creationId xmlns:a16="http://schemas.microsoft.com/office/drawing/2014/main" xmlns="" id="{E6B06FCA-B944-BB22-BF6A-5A8C1E500536}"/>
              </a:ext>
            </a:extLst>
          </p:cNvPr>
          <p:cNvSpPr/>
          <p:nvPr/>
        </p:nvSpPr>
        <p:spPr>
          <a:xfrm rot="10800000" flipV="1">
            <a:off x="5889950" y="3156578"/>
            <a:ext cx="1224793" cy="788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Fill Out Form</a:t>
            </a:r>
            <a:endParaRPr lang="en-IN" dirty="0"/>
          </a:p>
        </p:txBody>
      </p:sp>
      <p:sp>
        <p:nvSpPr>
          <p:cNvPr id="7" name="Rectangle 6">
            <a:extLst>
              <a:ext uri="{FF2B5EF4-FFF2-40B4-BE49-F238E27FC236}">
                <a16:creationId xmlns:a16="http://schemas.microsoft.com/office/drawing/2014/main" xmlns="" id="{CBEF07F8-CED3-44F7-01EA-34E519C9B5BA}"/>
              </a:ext>
            </a:extLst>
          </p:cNvPr>
          <p:cNvSpPr/>
          <p:nvPr/>
        </p:nvSpPr>
        <p:spPr>
          <a:xfrm>
            <a:off x="8025920" y="3155326"/>
            <a:ext cx="1224794" cy="788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on Submit</a:t>
            </a:r>
            <a:endParaRPr lang="en-IN" dirty="0"/>
          </a:p>
        </p:txBody>
      </p:sp>
      <p:cxnSp>
        <p:nvCxnSpPr>
          <p:cNvPr id="9" name="Straight Arrow Connector 8">
            <a:extLst>
              <a:ext uri="{FF2B5EF4-FFF2-40B4-BE49-F238E27FC236}">
                <a16:creationId xmlns:a16="http://schemas.microsoft.com/office/drawing/2014/main" xmlns="" id="{808BBD58-41E7-C821-EC6B-934FFC66B0AD}"/>
              </a:ext>
            </a:extLst>
          </p:cNvPr>
          <p:cNvCxnSpPr>
            <a:cxnSpLocks/>
          </p:cNvCxnSpPr>
          <p:nvPr/>
        </p:nvCxnSpPr>
        <p:spPr>
          <a:xfrm>
            <a:off x="1600220" y="3550861"/>
            <a:ext cx="1484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FA7BDA1A-7447-7BD1-2B75-CE5DFA4E0B18}"/>
              </a:ext>
            </a:extLst>
          </p:cNvPr>
          <p:cNvCxnSpPr>
            <a:cxnSpLocks/>
          </p:cNvCxnSpPr>
          <p:nvPr/>
        </p:nvCxnSpPr>
        <p:spPr>
          <a:xfrm>
            <a:off x="4351892" y="3550861"/>
            <a:ext cx="1484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00AA44FE-54A6-9928-30E3-0161E5BAA8E4}"/>
              </a:ext>
            </a:extLst>
          </p:cNvPr>
          <p:cNvCxnSpPr>
            <a:cxnSpLocks/>
          </p:cNvCxnSpPr>
          <p:nvPr/>
        </p:nvCxnSpPr>
        <p:spPr>
          <a:xfrm>
            <a:off x="7140790" y="3549609"/>
            <a:ext cx="859083" cy="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xmlns="" id="{94EAFC68-0A2A-DE1A-B455-9390B9713F41}"/>
              </a:ext>
            </a:extLst>
          </p:cNvPr>
          <p:cNvSpPr/>
          <p:nvPr/>
        </p:nvSpPr>
        <p:spPr>
          <a:xfrm>
            <a:off x="10380557" y="3116400"/>
            <a:ext cx="1209409" cy="788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Plan Your Trip</a:t>
            </a:r>
            <a:endParaRPr lang="en-IN" dirty="0"/>
          </a:p>
        </p:txBody>
      </p:sp>
      <p:cxnSp>
        <p:nvCxnSpPr>
          <p:cNvPr id="18" name="Straight Arrow Connector 17">
            <a:extLst>
              <a:ext uri="{FF2B5EF4-FFF2-40B4-BE49-F238E27FC236}">
                <a16:creationId xmlns:a16="http://schemas.microsoft.com/office/drawing/2014/main" xmlns="" id="{484189D3-1A6A-BA67-84DA-41793CC3D2D3}"/>
              </a:ext>
            </a:extLst>
          </p:cNvPr>
          <p:cNvCxnSpPr>
            <a:cxnSpLocks/>
          </p:cNvCxnSpPr>
          <p:nvPr/>
        </p:nvCxnSpPr>
        <p:spPr>
          <a:xfrm flipV="1">
            <a:off x="9281074" y="3549609"/>
            <a:ext cx="1069123" cy="11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746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FFBF6-053B-E553-4B04-96A046861FC3}"/>
              </a:ext>
            </a:extLst>
          </p:cNvPr>
          <p:cNvSpPr>
            <a:spLocks noGrp="1"/>
          </p:cNvSpPr>
          <p:nvPr>
            <p:ph type="title"/>
          </p:nvPr>
        </p:nvSpPr>
        <p:spPr>
          <a:xfrm>
            <a:off x="646111" y="452718"/>
            <a:ext cx="9404723" cy="651805"/>
          </a:xfrm>
        </p:spPr>
        <p:txBody>
          <a:bodyPr>
            <a:normAutofit fontScale="90000"/>
          </a:bodyPr>
          <a:lstStyle/>
          <a:p>
            <a:r>
              <a:rPr lang="en-IN" sz="4000" dirty="0" smtClean="0">
                <a:latin typeface="Times New Roman" panose="02020603050405020304" pitchFamily="18" charset="0"/>
                <a:cs typeface="Times New Roman" panose="02020603050405020304" pitchFamily="18" charset="0"/>
              </a:rPr>
              <a:t>Module 1 </a:t>
            </a:r>
            <a:endParaRPr lang="en-IN" sz="4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70780" y="1186005"/>
            <a:ext cx="11334938" cy="1200329"/>
          </a:xfrm>
          <a:prstGeom prst="rect">
            <a:avLst/>
          </a:prstGeom>
          <a:noFill/>
        </p:spPr>
        <p:txBody>
          <a:bodyPr wrap="square" rtlCol="0">
            <a:spAutoFit/>
          </a:bodyPr>
          <a:lstStyle/>
          <a:p>
            <a:r>
              <a:rPr lang="en-US" dirty="0"/>
              <a:t>This project module focuses on the non-coding approach to modifying</a:t>
            </a:r>
            <a:r>
              <a:rPr lang="en-US" dirty="0"/>
              <a:t/>
            </a:r>
            <a:br>
              <a:rPr lang="en-US" dirty="0"/>
            </a:br>
            <a:r>
              <a:rPr lang="en-US" dirty="0"/>
              <a:t>the user interface, as you customize an app that tracks company travel.</a:t>
            </a:r>
            <a:endParaRPr lang="en-US" dirty="0"/>
          </a:p>
          <a:p>
            <a:r>
              <a:rPr lang="en-US" dirty="0"/>
              <a:t/>
            </a:r>
            <a:br>
              <a:rPr lang="en-US" dirty="0"/>
            </a:br>
            <a:endParaRPr lang="en-IN" dirty="0"/>
          </a:p>
        </p:txBody>
      </p:sp>
      <p:sp>
        <p:nvSpPr>
          <p:cNvPr id="6" name="TextBox 5"/>
          <p:cNvSpPr txBox="1"/>
          <p:nvPr/>
        </p:nvSpPr>
        <p:spPr>
          <a:xfrm>
            <a:off x="470780" y="2154725"/>
            <a:ext cx="11090495" cy="3416320"/>
          </a:xfrm>
          <a:prstGeom prst="rect">
            <a:avLst/>
          </a:prstGeom>
          <a:noFill/>
        </p:spPr>
        <p:txBody>
          <a:bodyPr wrap="square" rtlCol="0">
            <a:spAutoFit/>
          </a:bodyPr>
          <a:lstStyle/>
          <a:p>
            <a:r>
              <a:rPr lang="en-US" dirty="0"/>
              <a:t>C</a:t>
            </a:r>
            <a:r>
              <a:rPr lang="en-US" dirty="0" smtClean="0"/>
              <a:t>reated a custom application that </a:t>
            </a:r>
            <a:r>
              <a:rPr lang="en-US" dirty="0"/>
              <a:t>meets </a:t>
            </a:r>
            <a:r>
              <a:rPr lang="en-US" dirty="0" smtClean="0"/>
              <a:t>these requirements:</a:t>
            </a:r>
          </a:p>
          <a:p>
            <a:endParaRPr lang="en-US" dirty="0" smtClean="0"/>
          </a:p>
          <a:p>
            <a:pPr marL="285750" indent="-285750">
              <a:buFont typeface="Arial" panose="020B0604020202020204" pitchFamily="34" charset="0"/>
              <a:buChar char="•"/>
            </a:pPr>
            <a:r>
              <a:rPr lang="en-US" dirty="0" smtClean="0"/>
              <a:t>Build </a:t>
            </a:r>
            <a:r>
              <a:rPr lang="en-US" dirty="0"/>
              <a:t>a </a:t>
            </a:r>
            <a:r>
              <a:rPr lang="en-US" dirty="0" smtClean="0"/>
              <a:t>Lightning app</a:t>
            </a:r>
            <a:r>
              <a:rPr lang="en-US" dirty="0"/>
              <a:t>, add tabs, </a:t>
            </a:r>
            <a:r>
              <a:rPr lang="en-US" dirty="0" smtClean="0"/>
              <a:t>and customize page layouts.</a:t>
            </a:r>
          </a:p>
          <a:p>
            <a:endParaRPr lang="en-US" dirty="0" smtClean="0"/>
          </a:p>
          <a:p>
            <a:pPr marL="285750" indent="-285750">
              <a:buFont typeface="Arial" panose="020B0604020202020204" pitchFamily="34" charset="0"/>
              <a:buChar char="•"/>
            </a:pPr>
            <a:r>
              <a:rPr lang="en-US" dirty="0" smtClean="0"/>
              <a:t>Created custom objects </a:t>
            </a:r>
            <a:r>
              <a:rPr lang="en-US" dirty="0"/>
              <a:t>and </a:t>
            </a:r>
            <a:r>
              <a:rPr lang="en-US" dirty="0" smtClean="0"/>
              <a:t>fields for </a:t>
            </a:r>
            <a:r>
              <a:rPr lang="en-US" dirty="0"/>
              <a:t>the </a:t>
            </a:r>
            <a:r>
              <a:rPr lang="en-US" dirty="0" smtClean="0"/>
              <a:t>app.</a:t>
            </a:r>
          </a:p>
          <a:p>
            <a:endParaRPr lang="en-US" dirty="0" smtClean="0"/>
          </a:p>
          <a:p>
            <a:pPr marL="285750" indent="-285750">
              <a:buFont typeface="Arial" panose="020B0604020202020204" pitchFamily="34" charset="0"/>
              <a:buChar char="•"/>
            </a:pPr>
            <a:r>
              <a:rPr lang="en-US" dirty="0" smtClean="0"/>
              <a:t>Defined relationships between </a:t>
            </a:r>
            <a:r>
              <a:rPr lang="en-US" dirty="0"/>
              <a:t>objects. Import </a:t>
            </a:r>
            <a:r>
              <a:rPr lang="en-US" dirty="0" smtClean="0"/>
              <a:t>data.</a:t>
            </a:r>
          </a:p>
          <a:p>
            <a:endParaRPr lang="en-US" dirty="0" smtClean="0"/>
          </a:p>
          <a:p>
            <a:pPr marL="285750" indent="-285750">
              <a:buFont typeface="Arial" panose="020B0604020202020204" pitchFamily="34" charset="0"/>
              <a:buChar char="•"/>
            </a:pPr>
            <a:r>
              <a:rPr lang="en-US" dirty="0" smtClean="0"/>
              <a:t>Created Travel Approvals</a:t>
            </a:r>
            <a:r>
              <a:rPr lang="en-US" dirty="0"/>
              <a:t>, </a:t>
            </a:r>
            <a:r>
              <a:rPr lang="en-US" dirty="0" smtClean="0"/>
              <a:t>Travel Expenses </a:t>
            </a:r>
            <a:r>
              <a:rPr lang="en-US" dirty="0"/>
              <a:t>&amp; </a:t>
            </a:r>
            <a:r>
              <a:rPr lang="en-US" dirty="0" smtClean="0"/>
              <a:t>Users. Customize List views</a:t>
            </a:r>
            <a:r>
              <a:rPr lang="en-US" dirty="0"/>
              <a:t>, Page </a:t>
            </a:r>
            <a:r>
              <a:rPr lang="en-US" dirty="0" smtClean="0"/>
              <a:t>Layouts , Related Lists. Setup Approval settings </a:t>
            </a:r>
            <a:r>
              <a:rPr lang="en-US" dirty="0"/>
              <a:t>for </a:t>
            </a:r>
            <a:r>
              <a:rPr lang="en-US" dirty="0" smtClean="0"/>
              <a:t>User. Enable </a:t>
            </a:r>
            <a:r>
              <a:rPr lang="en-US" dirty="0"/>
              <a:t>Chatter </a:t>
            </a:r>
            <a:r>
              <a:rPr lang="en-US" dirty="0" smtClean="0"/>
              <a:t>on the </a:t>
            </a:r>
            <a:r>
              <a:rPr lang="en-US" dirty="0"/>
              <a:t>Travel </a:t>
            </a:r>
            <a:r>
              <a:rPr lang="en-US" dirty="0" smtClean="0"/>
              <a:t>Approval Object.</a:t>
            </a:r>
            <a:endParaRPr lang="en-US" dirty="0"/>
          </a:p>
          <a:p>
            <a:r>
              <a:rPr lang="en-US" dirty="0"/>
              <a:t/>
            </a:r>
            <a:br>
              <a:rPr lang="en-US" dirty="0"/>
            </a:br>
            <a:endParaRPr lang="en-IN" dirty="0"/>
          </a:p>
        </p:txBody>
      </p:sp>
    </p:spTree>
    <p:extLst>
      <p:ext uri="{BB962C8B-B14F-4D97-AF65-F5344CB8AC3E}">
        <p14:creationId xmlns:p14="http://schemas.microsoft.com/office/powerpoint/2010/main" val="2594452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826" y="691445"/>
            <a:ext cx="9528155" cy="5683808"/>
          </a:xfrm>
          <a:prstGeom prst="rect">
            <a:avLst/>
          </a:prstGeom>
        </p:spPr>
      </p:pic>
    </p:spTree>
    <p:extLst>
      <p:ext uri="{BB962C8B-B14F-4D97-AF65-F5344CB8AC3E}">
        <p14:creationId xmlns:p14="http://schemas.microsoft.com/office/powerpoint/2010/main" val="716278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7748" y="1095469"/>
            <a:ext cx="8282503" cy="4952246"/>
          </a:xfrm>
          <a:prstGeom prst="rect">
            <a:avLst/>
          </a:prstGeom>
        </p:spPr>
      </p:pic>
    </p:spTree>
    <p:extLst>
      <p:ext uri="{BB962C8B-B14F-4D97-AF65-F5344CB8AC3E}">
        <p14:creationId xmlns:p14="http://schemas.microsoft.com/office/powerpoint/2010/main" val="1174281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Module 2</a:t>
            </a:r>
            <a:endParaRPr lang="en-IN" dirty="0"/>
          </a:p>
        </p:txBody>
      </p:sp>
      <p:sp>
        <p:nvSpPr>
          <p:cNvPr id="5" name="TextBox 4"/>
          <p:cNvSpPr txBox="1"/>
          <p:nvPr/>
        </p:nvSpPr>
        <p:spPr>
          <a:xfrm>
            <a:off x="516048" y="1412341"/>
            <a:ext cx="11362099" cy="5078313"/>
          </a:xfrm>
          <a:prstGeom prst="rect">
            <a:avLst/>
          </a:prstGeom>
          <a:noFill/>
        </p:spPr>
        <p:txBody>
          <a:bodyPr wrap="square" rtlCol="0">
            <a:spAutoFit/>
          </a:bodyPr>
          <a:lstStyle/>
          <a:p>
            <a:r>
              <a:rPr lang="en-US" dirty="0"/>
              <a:t>This project module focuses on the Automation and Analytics Tools to</a:t>
            </a:r>
            <a:r>
              <a:rPr lang="en-US" dirty="0"/>
              <a:t/>
            </a:r>
            <a:br>
              <a:rPr lang="en-US" dirty="0"/>
            </a:br>
            <a:r>
              <a:rPr lang="en-US" dirty="0"/>
              <a:t>enhance your custom App development</a:t>
            </a:r>
            <a:r>
              <a:rPr lang="en-US" dirty="0" smtClean="0"/>
              <a:t>.</a:t>
            </a:r>
          </a:p>
          <a:p>
            <a:endParaRPr lang="en-US" dirty="0"/>
          </a:p>
          <a:p>
            <a:endParaRPr lang="en-US" dirty="0" smtClean="0"/>
          </a:p>
          <a:p>
            <a:r>
              <a:rPr lang="en-US" dirty="0"/>
              <a:t>Add Business logic &amp; Analytics to the Travel Approval App</a:t>
            </a:r>
            <a:r>
              <a:rPr lang="en-US" dirty="0" smtClean="0"/>
              <a:t>.</a:t>
            </a:r>
          </a:p>
          <a:p>
            <a:r>
              <a:rPr lang="en-US" dirty="0"/>
              <a:t/>
            </a:r>
            <a:br>
              <a:rPr lang="en-US" dirty="0"/>
            </a:br>
            <a:r>
              <a:rPr lang="en-US" dirty="0"/>
              <a:t>A</a:t>
            </a:r>
            <a:r>
              <a:rPr lang="en-US" dirty="0" smtClean="0"/>
              <a:t>dded </a:t>
            </a:r>
            <a:r>
              <a:rPr lang="en-US" dirty="0"/>
              <a:t>Business </a:t>
            </a:r>
            <a:r>
              <a:rPr lang="en-US" dirty="0" smtClean="0"/>
              <a:t>logics </a:t>
            </a:r>
            <a:r>
              <a:rPr lang="en-US" dirty="0"/>
              <a:t>Reports and Dashboards to</a:t>
            </a:r>
            <a:r>
              <a:rPr lang="en-US" dirty="0" smtClean="0"/>
              <a:t>:</a:t>
            </a:r>
          </a:p>
          <a:p>
            <a:r>
              <a:rPr lang="en-US" dirty="0"/>
              <a:t/>
            </a:r>
            <a:br>
              <a:rPr lang="en-US" dirty="0"/>
            </a:br>
            <a:r>
              <a:rPr lang="en-US" dirty="0"/>
              <a:t>Enforce data integrity with validation rules.</a:t>
            </a:r>
            <a:r>
              <a:rPr lang="en-US" dirty="0"/>
              <a:t/>
            </a:r>
            <a:br>
              <a:rPr lang="en-US" dirty="0"/>
            </a:br>
            <a:r>
              <a:rPr lang="en-US" dirty="0"/>
              <a:t>Define business logic using roll-up summary and formula fields</a:t>
            </a:r>
            <a:r>
              <a:rPr lang="en-US" dirty="0"/>
              <a:t/>
            </a:r>
            <a:br>
              <a:rPr lang="en-US" dirty="0"/>
            </a:br>
            <a:r>
              <a:rPr lang="en-US" dirty="0"/>
              <a:t>Automate business processes with Flows.</a:t>
            </a:r>
            <a:r>
              <a:rPr lang="en-US" dirty="0"/>
              <a:t/>
            </a:r>
            <a:br>
              <a:rPr lang="en-US" dirty="0"/>
            </a:br>
            <a:r>
              <a:rPr lang="en-US" dirty="0"/>
              <a:t>Define Approval Process for Travel Approval App.</a:t>
            </a:r>
            <a:r>
              <a:rPr lang="en-US" dirty="0"/>
              <a:t/>
            </a:r>
            <a:br>
              <a:rPr lang="en-US" dirty="0"/>
            </a:br>
            <a:r>
              <a:rPr lang="en-US" dirty="0"/>
              <a:t>Create Reports to analyze Travel Approvals.</a:t>
            </a:r>
            <a:r>
              <a:rPr lang="en-US" dirty="0"/>
              <a:t/>
            </a:r>
            <a:br>
              <a:rPr lang="en-US" dirty="0"/>
            </a:br>
            <a:r>
              <a:rPr lang="en-US" dirty="0"/>
              <a:t>Build Dashboards for Travel Approval Management.</a:t>
            </a:r>
            <a:endParaRPr lang="en-US" dirty="0"/>
          </a:p>
          <a:p>
            <a:r>
              <a:rPr lang="en-US" dirty="0"/>
              <a:t/>
            </a:r>
            <a:br>
              <a:rPr lang="en-US" dirty="0"/>
            </a:br>
            <a:endParaRPr lang="en-US" dirty="0"/>
          </a:p>
          <a:p>
            <a:r>
              <a:rPr lang="en-US" dirty="0"/>
              <a:t/>
            </a:r>
            <a:br>
              <a:rPr lang="en-US" dirty="0"/>
            </a:br>
            <a:endParaRPr lang="en-IN" dirty="0"/>
          </a:p>
        </p:txBody>
      </p:sp>
    </p:spTree>
    <p:extLst>
      <p:ext uri="{BB962C8B-B14F-4D97-AF65-F5344CB8AC3E}">
        <p14:creationId xmlns:p14="http://schemas.microsoft.com/office/powerpoint/2010/main" val="32600585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287</TotalTime>
  <Words>459</Words>
  <Application>Microsoft Office PowerPoint</Application>
  <PresentationFormat>Widescreen</PresentationFormat>
  <Paragraphs>68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Century Gothic</vt:lpstr>
      <vt:lpstr>Times New Roman</vt:lpstr>
      <vt:lpstr>Wingdings 3</vt:lpstr>
      <vt:lpstr>Ion</vt:lpstr>
      <vt:lpstr>CAPSTONE PROJECT</vt:lpstr>
      <vt:lpstr>Content</vt:lpstr>
      <vt:lpstr>Requirements</vt:lpstr>
      <vt:lpstr>Introduction</vt:lpstr>
      <vt:lpstr>Flow Chart</vt:lpstr>
      <vt:lpstr>Module 1 </vt:lpstr>
      <vt:lpstr>PowerPoint Presentation</vt:lpstr>
      <vt:lpstr>PowerPoint Presentation</vt:lpstr>
      <vt:lpstr>Module 2</vt:lpstr>
      <vt:lpstr>PowerPoint Presentation</vt:lpstr>
      <vt:lpstr>PowerPoint Presentation</vt:lpstr>
      <vt:lpstr>PowerPoint Presentation</vt:lpstr>
      <vt:lpstr>Module 3</vt:lpstr>
      <vt:lpstr>Software requirement:-  </vt:lpstr>
      <vt:lpstr>Summary:-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Ankit Vishwakarma</dc:creator>
  <cp:lastModifiedBy>Microsoft account</cp:lastModifiedBy>
  <cp:revision>22</cp:revision>
  <dcterms:created xsi:type="dcterms:W3CDTF">2023-02-23T08:55:10Z</dcterms:created>
  <dcterms:modified xsi:type="dcterms:W3CDTF">2023-02-26T12:38:18Z</dcterms:modified>
</cp:coreProperties>
</file>